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70" r:id="rId5"/>
    <p:sldMasterId id="2147483681" r:id="rId6"/>
    <p:sldMasterId id="2147483692" r:id="rId7"/>
  </p:sldMasterIdLst>
  <p:notesMasterIdLst>
    <p:notesMasterId r:id="rId9"/>
  </p:notesMasterIdLst>
  <p:sldIdLst>
    <p:sldId id="48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Bold" panose="020B0606030504020204" pitchFamily="34" charset="0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768" userDrawn="1">
          <p15:clr>
            <a:srgbClr val="A4A3A4"/>
          </p15:clr>
        </p15:guide>
        <p15:guide id="12" pos="6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151" clrIdx="0"/>
  <p:cmAuthor id="2" name="adrian apodaca" initials="aa" lastIdx="5" clrIdx="1"/>
  <p:cmAuthor id="3" name="greg coll" initials="gc" lastIdx="5" clrIdx="2">
    <p:extLst>
      <p:ext uri="{19B8F6BF-5375-455C-9EA6-DF929625EA0E}">
        <p15:presenceInfo xmlns:p15="http://schemas.microsoft.com/office/powerpoint/2012/main" userId="df97e58f0adccbd2" providerId="Windows Live"/>
      </p:ext>
    </p:extLst>
  </p:cmAuthor>
  <p:cmAuthor id="4" name="Hughes, Catherine (Contractor)" initials="H(" lastIdx="3" clrIdx="3">
    <p:extLst>
      <p:ext uri="{19B8F6BF-5375-455C-9EA6-DF929625EA0E}">
        <p15:presenceInfo xmlns:p15="http://schemas.microsoft.com/office/powerpoint/2012/main" userId="S::7327633403@nsf.gov::63e037ed-f314-4299-b46e-d2a6ecc4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7E"/>
    <a:srgbClr val="D3B34E"/>
    <a:srgbClr val="F0F0F0"/>
    <a:srgbClr val="002554"/>
    <a:srgbClr val="B0A6D0"/>
    <a:srgbClr val="4EC3E0"/>
    <a:srgbClr val="002454"/>
    <a:srgbClr val="473B70"/>
    <a:srgbClr val="00758D"/>
    <a:srgbClr val="A6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C5D74-D5D0-654E-99E4-34F6463DCDEC}" v="119" dt="2025-08-07T19:57:01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/>
    <p:restoredTop sz="77755"/>
  </p:normalViewPr>
  <p:slideViewPr>
    <p:cSldViewPr snapToGrid="0">
      <p:cViewPr>
        <p:scale>
          <a:sx n="107" d="100"/>
          <a:sy n="107" d="100"/>
        </p:scale>
        <p:origin x="1136" y="-24"/>
      </p:cViewPr>
      <p:guideLst>
        <p:guide orient="horz" pos="768"/>
        <p:guide pos="6312"/>
      </p:guideLst>
    </p:cSldViewPr>
  </p:slideViewPr>
  <p:notesTextViewPr>
    <p:cViewPr>
      <p:scale>
        <a:sx n="1" d="1"/>
        <a:sy n="1" d="1"/>
      </p:scale>
      <p:origin x="0" y="-13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29E-FB00-0E4D-BD0D-593D2136D11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DD8-89FB-574A-8A87-6A752B0B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Yushun</a:t>
            </a:r>
            <a:r>
              <a:rPr lang="zh-CN" altLang="en-US" dirty="0"/>
              <a:t> </a:t>
            </a:r>
            <a:r>
              <a:rPr lang="en-US" altLang="zh-CN" dirty="0"/>
              <a:t>Dong</a:t>
            </a:r>
          </a:p>
          <a:p>
            <a:r>
              <a:rPr lang="en-US" altLang="zh-CN" dirty="0"/>
              <a:t>CS</a:t>
            </a:r>
          </a:p>
          <a:p>
            <a:r>
              <a:rPr lang="en-US" dirty="0"/>
              <a:t>FSU - duke - UCF</a:t>
            </a:r>
          </a:p>
          <a:p>
            <a:endParaRPr lang="en-US" dirty="0"/>
          </a:p>
          <a:p>
            <a:r>
              <a:rPr lang="en-US" dirty="0"/>
              <a:t>accelerate scientific discovery - scientists in various domains - relying on AI capabilities</a:t>
            </a:r>
          </a:p>
          <a:p>
            <a:endParaRPr lang="en-US" dirty="0"/>
          </a:p>
          <a:p>
            <a:r>
              <a:rPr lang="en-US" dirty="0"/>
              <a:t>not running AI on their own - rely on AI inference services - </a:t>
            </a:r>
            <a:r>
              <a:rPr lang="en-US" dirty="0" err="1"/>
              <a:t>MLaaS</a:t>
            </a:r>
            <a:r>
              <a:rPr lang="en-US" dirty="0"/>
              <a:t> - imagine how </a:t>
            </a:r>
            <a:r>
              <a:rPr lang="en-US" dirty="0" err="1"/>
              <a:t>ChatGPT</a:t>
            </a:r>
            <a:r>
              <a:rPr lang="en-US" dirty="0"/>
              <a:t> is helping with your daily life</a:t>
            </a:r>
          </a:p>
          <a:p>
            <a:endParaRPr lang="en-US" dirty="0"/>
          </a:p>
          <a:p>
            <a:r>
              <a:rPr lang="en-US" dirty="0"/>
              <a:t>However, despite the emerging need, trustworthiness of this process can raise the concerns from three stakeholders</a:t>
            </a:r>
          </a:p>
          <a:p>
            <a:endParaRPr lang="en-US" dirty="0"/>
          </a:p>
          <a:p>
            <a:r>
              <a:rPr lang="en-US" dirty="0"/>
              <a:t>data providers</a:t>
            </a:r>
          </a:p>
          <a:p>
            <a:r>
              <a:rPr lang="en-US" dirty="0"/>
              <a:t>e.g., collaborators from hospitals and healthcare centers - really skeptical with their data being shared</a:t>
            </a:r>
          </a:p>
          <a:p>
            <a:endParaRPr lang="en-US" dirty="0"/>
          </a:p>
          <a:p>
            <a:r>
              <a:rPr lang="en-US" dirty="0"/>
              <a:t>model owner</a:t>
            </a:r>
          </a:p>
          <a:p>
            <a:r>
              <a:rPr lang="en-US" dirty="0"/>
              <a:t>worry the ML model being stolen - think about how </a:t>
            </a:r>
            <a:r>
              <a:rPr lang="en-US" dirty="0" err="1"/>
              <a:t>deepseek</a:t>
            </a:r>
            <a:r>
              <a:rPr lang="en-US" dirty="0"/>
              <a:t> raised the concern of distilling </a:t>
            </a:r>
            <a:r>
              <a:rPr lang="en-US" dirty="0" err="1"/>
              <a:t>ChatGPT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 user</a:t>
            </a:r>
          </a:p>
          <a:p>
            <a:r>
              <a:rPr lang="en-US" dirty="0"/>
              <a:t>worry about their queries being stolen</a:t>
            </a:r>
          </a:p>
          <a:p>
            <a:r>
              <a:rPr lang="en-US" dirty="0"/>
              <a:t>companies are skeptical about uploading internal documents to the server of service providers such as </a:t>
            </a:r>
            <a:r>
              <a:rPr lang="en-US" dirty="0" err="1"/>
              <a:t>ChatGPT</a:t>
            </a:r>
            <a:r>
              <a:rPr lang="en-US" dirty="0"/>
              <a:t> - they have to train their own model locally instead</a:t>
            </a:r>
          </a:p>
          <a:p>
            <a:endParaRPr lang="en-US" dirty="0"/>
          </a:p>
          <a:p>
            <a:r>
              <a:rPr lang="en-US" dirty="0"/>
              <a:t>--</a:t>
            </a:r>
          </a:p>
          <a:p>
            <a:endParaRPr lang="en-US" dirty="0"/>
          </a:p>
          <a:p>
            <a:r>
              <a:rPr lang="en-US" dirty="0"/>
              <a:t>Work with NWRDC</a:t>
            </a:r>
          </a:p>
          <a:p>
            <a:r>
              <a:rPr lang="en-US" dirty="0"/>
              <a:t>Florida Northwestern reginal data center</a:t>
            </a:r>
          </a:p>
          <a:p>
            <a:endParaRPr lang="en-US" dirty="0"/>
          </a:p>
          <a:p>
            <a:r>
              <a:rPr lang="en-US" dirty="0"/>
              <a:t>targeting deployment helping their customers</a:t>
            </a:r>
          </a:p>
          <a:p>
            <a:r>
              <a:rPr lang="en-US" dirty="0"/>
              <a:t>research institutions and </a:t>
            </a:r>
            <a:r>
              <a:rPr lang="en-US" dirty="0" err="1"/>
              <a:t>univeristies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UCCS</a:t>
            </a:r>
          </a:p>
        </p:txBody>
      </p:sp>
    </p:spTree>
    <p:extLst>
      <p:ext uri="{BB962C8B-B14F-4D97-AF65-F5344CB8AC3E}">
        <p14:creationId xmlns:p14="http://schemas.microsoft.com/office/powerpoint/2010/main" val="40517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RSSD</a:t>
            </a:r>
          </a:p>
        </p:txBody>
      </p:sp>
    </p:spTree>
    <p:extLst>
      <p:ext uri="{BB962C8B-B14F-4D97-AF65-F5344CB8AC3E}">
        <p14:creationId xmlns:p14="http://schemas.microsoft.com/office/powerpoint/2010/main" val="28765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TCR</a:t>
            </a:r>
          </a:p>
        </p:txBody>
      </p:sp>
    </p:spTree>
    <p:extLst>
      <p:ext uri="{BB962C8B-B14F-4D97-AF65-F5344CB8AC3E}">
        <p14:creationId xmlns:p14="http://schemas.microsoft.com/office/powerpoint/2010/main" val="37198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IPAAI</a:t>
            </a:r>
          </a:p>
        </p:txBody>
      </p:sp>
    </p:spTree>
    <p:extLst>
      <p:ext uri="{BB962C8B-B14F-4D97-AF65-F5344CB8AC3E}">
        <p14:creationId xmlns:p14="http://schemas.microsoft.com/office/powerpoint/2010/main" val="34677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462CF-7EA7-8ED4-E7A3-4F626B3F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86C7-C271-F78A-E859-C102E238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9B5F3-FF42-2EE7-DC85-86D1ABA030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2192000" cy="1279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Secure Machine Learning as a Service for</a:t>
            </a:r>
            <a:r>
              <a:rPr lang="zh-CN" altLang="en-US" sz="2800" dirty="0"/>
              <a:t> </a:t>
            </a:r>
            <a:r>
              <a:rPr lang="en-US" sz="2800" dirty="0"/>
              <a:t>Collaborative Scientific Research</a:t>
            </a:r>
            <a:br>
              <a:rPr lang="en-US" dirty="0"/>
            </a:br>
            <a:r>
              <a:rPr lang="en-US" sz="1700" dirty="0">
                <a:solidFill>
                  <a:schemeClr val="tx1"/>
                </a:solidFill>
              </a:rPr>
              <a:t>PI: Yushun Dong (Florida</a:t>
            </a:r>
            <a:r>
              <a:rPr lang="zh-CN" altLang="en-US" sz="1700" dirty="0">
                <a:solidFill>
                  <a:schemeClr val="tx1"/>
                </a:solidFill>
              </a:rPr>
              <a:t> </a:t>
            </a:r>
            <a:r>
              <a:rPr lang="en-US" altLang="zh-CN" sz="1700" dirty="0">
                <a:solidFill>
                  <a:schemeClr val="tx1"/>
                </a:solidFill>
              </a:rPr>
              <a:t>State University</a:t>
            </a:r>
            <a:r>
              <a:rPr lang="en-US" sz="1700" dirty="0">
                <a:solidFill>
                  <a:schemeClr val="tx1"/>
                </a:solidFill>
              </a:rPr>
              <a:t>) Co-PIs: Neil Gong (Duke University), </a:t>
            </a:r>
            <a:r>
              <a:rPr lang="en-US" sz="1700" dirty="0" err="1">
                <a:solidFill>
                  <a:schemeClr val="tx1"/>
                </a:solidFill>
              </a:rPr>
              <a:t>Mengxin</a:t>
            </a:r>
            <a:r>
              <a:rPr lang="en-US" sz="1700" dirty="0">
                <a:solidFill>
                  <a:schemeClr val="tx1"/>
                </a:solidFill>
              </a:rPr>
              <a:t> Zheng (University of Central Florida)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849705-D6D7-5B71-CDB5-956B1AB5AA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6013" y="1004865"/>
            <a:ext cx="6004513" cy="2716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Collaboration and Usability Challenge Addressed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Model extraction attacks (MEAs) → theft of proprietary models.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Model inversion attacks (MIAs) → leakage of sensitive training data.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Inference data breaches → exposure of user queries and outputs.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Technical Cybersecurity Solution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Model Confidentiality: Sensitivity Regularization; Model Ensemble.</a:t>
            </a:r>
          </a:p>
          <a:p>
            <a:r>
              <a:rPr lang="en-US" sz="1400" dirty="0">
                <a:solidFill>
                  <a:schemeClr val="tx1"/>
                </a:solidFill>
              </a:rPr>
              <a:t>Data Secrecy: Privacy Funnel; Suspicious Input </a:t>
            </a:r>
            <a:r>
              <a:rPr lang="en-US" sz="1400" dirty="0" err="1">
                <a:solidFill>
                  <a:schemeClr val="tx1"/>
                </a:solidFill>
              </a:rPr>
              <a:t>Detection</a:t>
            </a:r>
            <a:r>
              <a:rPr lang="en-US" sz="1000" dirty="0" err="1">
                <a:solidFill>
                  <a:schemeClr val="tx1"/>
                </a:solidFill>
              </a:rPr>
              <a:t>&amp;</a:t>
            </a:r>
            <a:r>
              <a:rPr lang="en-US" sz="1400" dirty="0" err="1">
                <a:solidFill>
                  <a:schemeClr val="tx1"/>
                </a:solidFill>
              </a:rPr>
              <a:t>Obfuscation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Inference Privacy: Efficient Encryption; Dynamic Polynomial Reduction.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198649-CCEA-8768-11A5-B5D408A1D060}"/>
              </a:ext>
            </a:extLst>
          </p:cNvPr>
          <p:cNvCxnSpPr>
            <a:cxnSpLocks/>
          </p:cNvCxnSpPr>
          <p:nvPr/>
        </p:nvCxnSpPr>
        <p:spPr>
          <a:xfrm>
            <a:off x="6096000" y="1112108"/>
            <a:ext cx="0" cy="56093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98644E-3C21-D5CB-63C9-49AA2A48833D}"/>
              </a:ext>
            </a:extLst>
          </p:cNvPr>
          <p:cNvCxnSpPr>
            <a:cxnSpLocks/>
          </p:cNvCxnSpPr>
          <p:nvPr/>
        </p:nvCxnSpPr>
        <p:spPr>
          <a:xfrm>
            <a:off x="86497" y="3554875"/>
            <a:ext cx="1210550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AFDF64-87E7-1D00-2C6F-C1F8F611C61E}"/>
              </a:ext>
            </a:extLst>
          </p:cNvPr>
          <p:cNvCxnSpPr/>
          <p:nvPr/>
        </p:nvCxnSpPr>
        <p:spPr>
          <a:xfrm>
            <a:off x="2854411" y="941420"/>
            <a:ext cx="709277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510F76-1AE1-8E8F-7DD9-9A7551F8754B}"/>
              </a:ext>
            </a:extLst>
          </p:cNvPr>
          <p:cNvSpPr txBox="1">
            <a:spLocks/>
          </p:cNvSpPr>
          <p:nvPr/>
        </p:nvSpPr>
        <p:spPr>
          <a:xfrm>
            <a:off x="6230735" y="3631288"/>
            <a:ext cx="5986556" cy="2857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Result Dissemination Plans</a:t>
            </a:r>
          </a:p>
          <a:p>
            <a:r>
              <a:rPr lang="en-US" sz="1400" dirty="0">
                <a:solidFill>
                  <a:schemeClr val="tx1"/>
                </a:solidFill>
              </a:rPr>
              <a:t>Stolen model fidelity↓; reconstructed feature distance↑; encrypted inference latency↓; negligible task-relevant utility loss↓.</a:t>
            </a:r>
          </a:p>
          <a:p>
            <a:r>
              <a:rPr lang="en-US" sz="1400" dirty="0">
                <a:solidFill>
                  <a:schemeClr val="tx1"/>
                </a:solidFill>
              </a:rPr>
              <a:t>Open-source software; Public datasets &amp; benchmarks; Tutorials, user guides, workshops, etc.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Audience: CI admins, domain scientists, research institutions.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Programmatic Details</a:t>
            </a:r>
          </a:p>
          <a:p>
            <a:r>
              <a:rPr lang="en-US" sz="1400" dirty="0">
                <a:solidFill>
                  <a:schemeClr val="tx1"/>
                </a:solidFill>
              </a:rPr>
              <a:t>3 years project starting on Jan. 2026</a:t>
            </a:r>
          </a:p>
          <a:p>
            <a:r>
              <a:rPr lang="en-US" sz="1400" dirty="0">
                <a:solidFill>
                  <a:schemeClr val="tx1"/>
                </a:solidFill>
              </a:rPr>
              <a:t>Led by Florida State University and with Duke University and University of Central Florida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CF7036B-A162-CF83-25AF-1E214DE9A4FC}"/>
              </a:ext>
            </a:extLst>
          </p:cNvPr>
          <p:cNvSpPr txBox="1">
            <a:spLocks/>
          </p:cNvSpPr>
          <p:nvPr/>
        </p:nvSpPr>
        <p:spPr>
          <a:xfrm>
            <a:off x="111323" y="3558862"/>
            <a:ext cx="6009498" cy="2571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Benefits to Scientific Cyberinfrastructure</a:t>
            </a:r>
          </a:p>
          <a:p>
            <a:r>
              <a:rPr lang="en-US" sz="1400" dirty="0">
                <a:solidFill>
                  <a:schemeClr val="tx1"/>
                </a:solidFill>
              </a:rPr>
              <a:t>Strengthens security, integrity, and reproducibility of </a:t>
            </a:r>
            <a:r>
              <a:rPr lang="en-US" sz="1400" dirty="0" err="1">
                <a:solidFill>
                  <a:schemeClr val="tx1"/>
                </a:solidFill>
              </a:rPr>
              <a:t>MLaaS</a:t>
            </a:r>
            <a:r>
              <a:rPr lang="en-US" sz="1400" dirty="0">
                <a:solidFill>
                  <a:schemeClr val="tx1"/>
                </a:solidFill>
              </a:rPr>
              <a:t>-based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scientific collaboration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workflows.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Enhances trust in collaborative CI for sensitive domains (healthcare, disaster response, genomics).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Risks Versus Potential For Advances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Risks</a:t>
            </a:r>
            <a:r>
              <a:rPr lang="en-US" sz="1400" dirty="0">
                <a:solidFill>
                  <a:schemeClr val="tx1"/>
                </a:solidFill>
              </a:rPr>
              <a:t>: Performance overhead from encryption; resistance to adoption if workflows disrupted; </a:t>
            </a:r>
            <a:r>
              <a:rPr lang="en-US" sz="1400" b="1" dirty="0">
                <a:solidFill>
                  <a:schemeClr val="tx1"/>
                </a:solidFill>
              </a:rPr>
              <a:t>Mitigation</a:t>
            </a:r>
            <a:r>
              <a:rPr lang="en-US" sz="1400" dirty="0">
                <a:solidFill>
                  <a:schemeClr val="tx1"/>
                </a:solidFill>
              </a:rPr>
              <a:t>: Efficiency-focused design; modular integration; continuous usability feedback loops.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F3D81-D6BF-5911-2DA0-B8DA75449063}"/>
              </a:ext>
            </a:extLst>
          </p:cNvPr>
          <p:cNvSpPr txBox="1"/>
          <p:nvPr/>
        </p:nvSpPr>
        <p:spPr>
          <a:xfrm>
            <a:off x="1935362" y="6616694"/>
            <a:ext cx="781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material is based upon work supported by the National Science Foundation under Grant No. 2530786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F9A353E-82B8-5C4A-A034-5E0F69F0BAA5}"/>
              </a:ext>
            </a:extLst>
          </p:cNvPr>
          <p:cNvSpPr txBox="1">
            <a:spLocks/>
          </p:cNvSpPr>
          <p:nvPr/>
        </p:nvSpPr>
        <p:spPr>
          <a:xfrm>
            <a:off x="1152938" y="5913795"/>
            <a:ext cx="4990562" cy="77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Payoff</a:t>
            </a:r>
            <a:r>
              <a:rPr lang="en-US" altLang="zh-CN" sz="1400" dirty="0">
                <a:solidFill>
                  <a:schemeClr val="tx1"/>
                </a:solidFill>
              </a:rPr>
              <a:t>: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A deployable, modular security framework that protects models, data, and inference in collaborative </a:t>
            </a:r>
            <a:r>
              <a:rPr lang="en-US" altLang="zh-CN" sz="1400" dirty="0" err="1">
                <a:solidFill>
                  <a:schemeClr val="tx1"/>
                </a:solidFill>
              </a:rPr>
              <a:t>MLaaS</a:t>
            </a:r>
            <a:r>
              <a:rPr lang="en-US" altLang="zh-CN" sz="1400" dirty="0">
                <a:solidFill>
                  <a:schemeClr val="tx1"/>
                </a:solidFill>
              </a:rPr>
              <a:t> environments.</a:t>
            </a:r>
          </a:p>
          <a:p>
            <a:endParaRPr lang="en-US" sz="1400" b="1" u="sng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D1CE7-4C49-3B43-B045-DD279584A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1"/>
          <a:stretch/>
        </p:blipFill>
        <p:spPr>
          <a:xfrm>
            <a:off x="498723" y="990550"/>
            <a:ext cx="4857463" cy="20668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82A46C-8D30-A54C-8274-4E57DC98505F}"/>
              </a:ext>
            </a:extLst>
          </p:cNvPr>
          <p:cNvSpPr txBox="1"/>
          <p:nvPr/>
        </p:nvSpPr>
        <p:spPr>
          <a:xfrm>
            <a:off x="6485" y="2984886"/>
            <a:ext cx="613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Secure </a:t>
            </a:r>
            <a:r>
              <a:rPr lang="en-US" sz="1600" dirty="0" err="1"/>
              <a:t>MLaaS</a:t>
            </a:r>
            <a:r>
              <a:rPr lang="en-US" sz="1600" dirty="0"/>
              <a:t> framework that protects the three stakeholders in collaborative scientific computing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1318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BD35077172F4F98C8D29FE5E96FB8" ma:contentTypeVersion="3" ma:contentTypeDescription="Create a new document." ma:contentTypeScope="" ma:versionID="2d318eae3943c769a259c23e23d44006">
  <xsd:schema xmlns:xsd="http://www.w3.org/2001/XMLSchema" xmlns:xs="http://www.w3.org/2001/XMLSchema" xmlns:p="http://schemas.microsoft.com/office/2006/metadata/properties" xmlns:ns2="a6b0091f-7633-4c86-b055-e31c804c5f67" targetNamespace="http://schemas.microsoft.com/office/2006/metadata/properties" ma:root="true" ma:fieldsID="d572959359a025ccf19e311074aa9add" ns2:_="">
    <xsd:import namespace="a6b0091f-7633-4c86-b055-e31c804c5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0091f-7633-4c86-b055-e31c804c5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9A5E1-F6B6-4EFC-B8AD-48B4980B8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A75EC-FC1D-4D90-9A0C-E369E7A73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0091f-7633-4c86-b055-e31c804c5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65370-828F-45E4-83F5-31404AD0C631}">
  <ds:schemaRefs>
    <ds:schemaRef ds:uri="a6b0091f-7633-4c86-b055-e31c804c5f67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460</Words>
  <Application>Microsoft Macintosh PowerPoint</Application>
  <PresentationFormat>Widescreen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Open Sans Light</vt:lpstr>
      <vt:lpstr>Open Sans</vt:lpstr>
      <vt:lpstr>Open Sans ExtraBold</vt:lpstr>
      <vt:lpstr>Calibri</vt:lpstr>
      <vt:lpstr>1_Office Theme</vt:lpstr>
      <vt:lpstr>2_Office Theme</vt:lpstr>
      <vt:lpstr>3_Office Theme</vt:lpstr>
      <vt:lpstr>4_Office Theme</vt:lpstr>
      <vt:lpstr>Secure Machine Learning as a Service for Collaborative Scientific Research PI: Yushun Dong (Florida State University) Co-PIs: Neil Gong (Duke University), Mengxin Zheng (University of Central Florida)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Vision Template</dc:title>
  <dc:subject/>
  <dc:creator>gdcoll@associates.nsf.gov;ammason@nsf.gov</dc:creator>
  <cp:keywords>Vision</cp:keywords>
  <dc:description/>
  <cp:lastModifiedBy>Dong, Yushun (yd6eb)</cp:lastModifiedBy>
  <cp:revision>62</cp:revision>
  <dcterms:created xsi:type="dcterms:W3CDTF">2020-09-04T16:24:30Z</dcterms:created>
  <dcterms:modified xsi:type="dcterms:W3CDTF">2025-09-25T17:13:24Z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0x010100B89BD35077172F4F98C8D29FE5E96FB8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  <property fmtid="{D5CDD505-2E9C-101B-9397-08002B2CF9AE}" pid="6" name="TitusGUID">
    <vt:lpwstr>374ef081-01b7-4432-a598-bbbea0979f62</vt:lpwstr>
  </property>
  <property fmtid="{D5CDD505-2E9C-101B-9397-08002B2CF9AE}" pid="7" name="ContainsCUI">
    <vt:lpwstr>No</vt:lpwstr>
  </property>
  <property fmtid="{D5CDD505-2E9C-101B-9397-08002B2CF9AE}" pid="8" name="MediaServiceImageTags">
    <vt:lpwstr/>
  </property>
</Properties>
</file>